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63" r:id="rId2"/>
    <p:sldId id="267" r:id="rId3"/>
    <p:sldId id="264" r:id="rId4"/>
    <p:sldId id="266" r:id="rId5"/>
    <p:sldId id="258" r:id="rId6"/>
    <p:sldId id="271" r:id="rId7"/>
    <p:sldId id="262" r:id="rId8"/>
    <p:sldId id="269" r:id="rId9"/>
    <p:sldId id="270" r:id="rId10"/>
    <p:sldId id="268" r:id="rId11"/>
    <p:sldId id="272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4" autoAdjust="0"/>
    <p:restoredTop sz="94657"/>
  </p:normalViewPr>
  <p:slideViewPr>
    <p:cSldViewPr snapToGrid="0" snapToObjects="1">
      <p:cViewPr>
        <p:scale>
          <a:sx n="66" d="100"/>
          <a:sy n="66" d="100"/>
        </p:scale>
        <p:origin x="1096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8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image" Target="../media/image11.emf"/><Relationship Id="rId10" Type="http://schemas.openxmlformats.org/officeDocument/2006/relationships/image" Target="../media/image24.jp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emf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18" y="1815340"/>
            <a:ext cx="8229600" cy="1143000"/>
          </a:xfrm>
        </p:spPr>
        <p:txBody>
          <a:bodyPr/>
          <a:lstStyle/>
          <a:p>
            <a:r>
              <a:rPr lang="en-US" dirty="0" smtClean="0"/>
              <a:t>Nothing For Us, Without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1611"/>
            <a:ext cx="8229600" cy="2944553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Phylesha</a:t>
            </a:r>
            <a:r>
              <a:rPr lang="en-US" dirty="0" smtClean="0"/>
              <a:t> Brown-Acton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726" y="4533726"/>
            <a:ext cx="3229975" cy="123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70" name="Picture 22" descr="MG_19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6" t="15665" r="39281" b="-1"/>
          <a:stretch/>
        </p:blipFill>
        <p:spPr bwMode="auto">
          <a:xfrm>
            <a:off x="-146161" y="274638"/>
            <a:ext cx="2077277" cy="270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mage may contain: 1 person, standing, sky, outdoor and na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5" t="6047" r="16333"/>
          <a:stretch/>
        </p:blipFill>
        <p:spPr bwMode="auto">
          <a:xfrm>
            <a:off x="1923087" y="274639"/>
            <a:ext cx="2650869" cy="269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MG_8998 - Phylesha Brown-Act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4825" r="23355"/>
          <a:stretch/>
        </p:blipFill>
        <p:spPr bwMode="auto">
          <a:xfrm>
            <a:off x="-599661" y="2946591"/>
            <a:ext cx="2530777" cy="273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mage may contain: 1 person, standing and outdo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4321" r="17260" b="6216"/>
          <a:stretch/>
        </p:blipFill>
        <p:spPr bwMode="auto">
          <a:xfrm>
            <a:off x="4252517" y="2946591"/>
            <a:ext cx="2919684" cy="273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MG_087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3" t="6707" r="20716" b="6804"/>
          <a:stretch/>
        </p:blipFill>
        <p:spPr bwMode="auto">
          <a:xfrm>
            <a:off x="7187292" y="2987868"/>
            <a:ext cx="1916751" cy="268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mage may contain: 1 person, smiling, outdo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t="321" r="14544" b="1"/>
          <a:stretch/>
        </p:blipFill>
        <p:spPr bwMode="auto">
          <a:xfrm>
            <a:off x="6618542" y="280670"/>
            <a:ext cx="3047171" cy="271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MG_271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18561" r="17247" b="1"/>
          <a:stretch/>
        </p:blipFill>
        <p:spPr bwMode="auto">
          <a:xfrm>
            <a:off x="4589693" y="274639"/>
            <a:ext cx="2403695" cy="267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58" y="1848658"/>
            <a:ext cx="6332669" cy="10563434"/>
          </a:xfr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1" t="30897" r="3421" b="3060"/>
          <a:stretch/>
        </p:blipFill>
        <p:spPr>
          <a:xfrm>
            <a:off x="1931116" y="2895115"/>
            <a:ext cx="2265203" cy="278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0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8429" y="2418455"/>
            <a:ext cx="8229600" cy="1143000"/>
          </a:xfrm>
        </p:spPr>
        <p:txBody>
          <a:bodyPr/>
          <a:lstStyle/>
          <a:p>
            <a:r>
              <a:rPr lang="en-US" dirty="0" smtClean="0"/>
              <a:t>Nothing For Us, Without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8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3197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45" y="436121"/>
            <a:ext cx="4273767" cy="32320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1" r="190" b="20071"/>
          <a:stretch/>
        </p:blipFill>
        <p:spPr>
          <a:xfrm>
            <a:off x="5374455" y="3649460"/>
            <a:ext cx="4080129" cy="2362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9" t="7568" r="28859" b="12891"/>
          <a:stretch/>
        </p:blipFill>
        <p:spPr>
          <a:xfrm>
            <a:off x="3432220" y="438538"/>
            <a:ext cx="2484355" cy="2969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39"/>
          <a:stretch/>
        </p:blipFill>
        <p:spPr>
          <a:xfrm>
            <a:off x="81586" y="436121"/>
            <a:ext cx="3373019" cy="2972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40" y="3429244"/>
            <a:ext cx="3873465" cy="25823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1" r="16165" b="12128"/>
          <a:stretch/>
        </p:blipFill>
        <p:spPr>
          <a:xfrm>
            <a:off x="3531480" y="3422479"/>
            <a:ext cx="1925838" cy="2589076"/>
          </a:xfrm>
          <a:prstGeom prst="rect">
            <a:avLst/>
          </a:prstGeom>
        </p:spPr>
      </p:pic>
      <p:pic>
        <p:nvPicPr>
          <p:cNvPr id="20" name="Content Placeholder 9"/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960" y="1826197"/>
            <a:ext cx="6747451" cy="11255326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  <a:reflection stA="1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077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 </a:t>
            </a:r>
            <a:r>
              <a:rPr lang="en-US" dirty="0" err="1" smtClean="0"/>
              <a:t>Organisations</a:t>
            </a:r>
            <a:r>
              <a:rPr lang="en-US" dirty="0" smtClean="0"/>
              <a:t> and Funding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13781"/>
            <a:ext cx="7467600" cy="3098800"/>
          </a:xfrm>
        </p:spPr>
      </p:pic>
      <p:sp>
        <p:nvSpPr>
          <p:cNvPr id="7" name="Rectangle 6"/>
          <p:cNvSpPr/>
          <p:nvPr/>
        </p:nvSpPr>
        <p:spPr>
          <a:xfrm>
            <a:off x="582930" y="5754725"/>
            <a:ext cx="8103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Howe, E, Frazer, S, Dumont, M. and </a:t>
            </a:r>
            <a:r>
              <a:rPr lang="en-US" sz="800" dirty="0" err="1" smtClean="0"/>
              <a:t>Zomorodi</a:t>
            </a:r>
            <a:r>
              <a:rPr lang="en-US" sz="800" dirty="0" smtClean="0"/>
              <a:t>, G. (2017). The State of Trans Organizing (2nd Edition): Understanding the Needs and Priorities of a Growing but Under-Resourced Movement. New York: American Jewish World Service, Astraea Lesbian Foundation for Justice and Global Action for Trans Equality.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8777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1"/>
            <a:ext cx="7645400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2930" y="5754725"/>
            <a:ext cx="8103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Howe, E, Frazer, S, Dumont, M. and </a:t>
            </a:r>
            <a:r>
              <a:rPr lang="en-US" sz="800" dirty="0" err="1" smtClean="0"/>
              <a:t>Zomorodi</a:t>
            </a:r>
            <a:r>
              <a:rPr lang="en-US" sz="800" dirty="0" smtClean="0"/>
              <a:t>, G. (2017). The State of Trans Organizing (2nd Edition): Understanding the Needs and Priorities of a Growing but Under-Resourced Movement. New York: American Jewish World Service, Astraea Lesbian Foundation for Justice and Global Action for Trans Equality.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6796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 </a:t>
            </a:r>
            <a:r>
              <a:rPr lang="en-US" dirty="0" err="1" smtClean="0"/>
              <a:t>Organisations</a:t>
            </a:r>
            <a:r>
              <a:rPr lang="en-US" dirty="0" smtClean="0"/>
              <a:t> and Funding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7" y="1927648"/>
            <a:ext cx="7581900" cy="3695700"/>
          </a:xfrm>
        </p:spPr>
      </p:pic>
      <p:sp>
        <p:nvSpPr>
          <p:cNvPr id="10" name="Rectangle 9"/>
          <p:cNvSpPr/>
          <p:nvPr/>
        </p:nvSpPr>
        <p:spPr>
          <a:xfrm>
            <a:off x="582930" y="5754725"/>
            <a:ext cx="8103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Howe, E, Frazer, S, Dumont, M. and </a:t>
            </a:r>
            <a:r>
              <a:rPr lang="en-US" sz="800" dirty="0" err="1" smtClean="0"/>
              <a:t>Zomorodi</a:t>
            </a:r>
            <a:r>
              <a:rPr lang="en-US" sz="800" dirty="0" smtClean="0"/>
              <a:t>, G. (2017). The State of Trans Organizing (2nd Edition): Understanding the Needs and Priorities of a Growing but Under-Resourced Movement. New York: American Jewish World Service, Astraea Lesbian Foundation for Justice and Global Action for Trans Equality.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 of </a:t>
            </a:r>
            <a:r>
              <a:rPr lang="en-US" dirty="0" err="1" smtClean="0"/>
              <a:t>Organistions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95" y="1444560"/>
            <a:ext cx="2132809" cy="4525963"/>
          </a:xfrm>
        </p:spPr>
      </p:pic>
      <p:sp>
        <p:nvSpPr>
          <p:cNvPr id="5" name="Rectangle 4"/>
          <p:cNvSpPr/>
          <p:nvPr/>
        </p:nvSpPr>
        <p:spPr>
          <a:xfrm>
            <a:off x="582930" y="6104921"/>
            <a:ext cx="8103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APTN Report. Increasing Access to HIV and other Health Related Services for Trans People in Asia and the Pacific. 2018/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7990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Care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9" b="13842"/>
          <a:stretch/>
        </p:blipFill>
        <p:spPr>
          <a:xfrm>
            <a:off x="2078604" y="1987827"/>
            <a:ext cx="4986792" cy="3074504"/>
          </a:xfrm>
        </p:spPr>
      </p:pic>
      <p:sp>
        <p:nvSpPr>
          <p:cNvPr id="5" name="Rectangle 4"/>
          <p:cNvSpPr/>
          <p:nvPr/>
        </p:nvSpPr>
        <p:spPr>
          <a:xfrm>
            <a:off x="582930" y="5754725"/>
            <a:ext cx="81038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APTN Report. Increasing Access to HIV and other Health Related Services for Trans People in Asia and the Pacific. 2018/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0528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 smtClean="0"/>
              <a:t>Disaggregated data: trans men, trans women, gender diverse/NB</a:t>
            </a:r>
          </a:p>
          <a:p>
            <a:r>
              <a:rPr lang="en-US" sz="3000" dirty="0" err="1" smtClean="0"/>
              <a:t>PrEP</a:t>
            </a:r>
            <a:r>
              <a:rPr lang="en-US" sz="3000" dirty="0" smtClean="0"/>
              <a:t> research and campaigns specifically for trans people</a:t>
            </a:r>
          </a:p>
          <a:p>
            <a:r>
              <a:rPr lang="en-US" sz="3000" dirty="0" err="1" smtClean="0"/>
              <a:t>Decriminalisation</a:t>
            </a:r>
            <a:endParaRPr lang="en-US" sz="3000" dirty="0" smtClean="0"/>
          </a:p>
          <a:p>
            <a:r>
              <a:rPr lang="en-US" sz="3000" dirty="0" smtClean="0"/>
              <a:t>Integrated health services: gender affirming care!</a:t>
            </a:r>
          </a:p>
          <a:p>
            <a:r>
              <a:rPr lang="en-US" sz="3000" dirty="0" smtClean="0"/>
              <a:t>Gender Recognition</a:t>
            </a:r>
          </a:p>
          <a:p>
            <a:r>
              <a:rPr lang="en-US" sz="3000" dirty="0" smtClean="0"/>
              <a:t>Provision of care BY trans people FOR trans people</a:t>
            </a:r>
          </a:p>
          <a:p>
            <a:r>
              <a:rPr lang="en-US" sz="3000" dirty="0" smtClean="0"/>
              <a:t>Meaningful </a:t>
            </a:r>
            <a:r>
              <a:rPr lang="en-US" sz="3000" dirty="0"/>
              <a:t>+ PAID inclusion </a:t>
            </a:r>
          </a:p>
          <a:p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681910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must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Intersectionality and HIV: our peers that are sex workers, differently abled, people of </a:t>
            </a:r>
            <a:r>
              <a:rPr lang="en-US" dirty="0" smtClean="0"/>
              <a:t>color, religious</a:t>
            </a:r>
            <a:endParaRPr lang="en-US" dirty="0"/>
          </a:p>
          <a:p>
            <a:r>
              <a:rPr lang="en-US" dirty="0"/>
              <a:t>Core funding + Capacity Building</a:t>
            </a:r>
          </a:p>
          <a:p>
            <a:r>
              <a:rPr lang="en-US" dirty="0" smtClean="0"/>
              <a:t>Mental health and wellbeing</a:t>
            </a:r>
          </a:p>
          <a:p>
            <a:r>
              <a:rPr lang="en-US" dirty="0" smtClean="0"/>
              <a:t>Comprehensive healthcare that is sensitized for the needs of trans people</a:t>
            </a:r>
          </a:p>
          <a:p>
            <a:r>
              <a:rPr lang="en-US" dirty="0" smtClean="0"/>
              <a:t>Affordable and accessible </a:t>
            </a:r>
            <a:r>
              <a:rPr lang="en-US" dirty="0" err="1" smtClean="0"/>
              <a:t>PrEP</a:t>
            </a:r>
            <a:r>
              <a:rPr lang="en-US" dirty="0" smtClean="0"/>
              <a:t> + ART medication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18284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6399</TotalTime>
  <Words>352</Words>
  <Application>Microsoft Macintosh PowerPoint</Application>
  <PresentationFormat>On-screen Show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Raleway</vt:lpstr>
      <vt:lpstr>Roboto</vt:lpstr>
      <vt:lpstr>Arial</vt:lpstr>
      <vt:lpstr>AIDS 2016_Template</vt:lpstr>
      <vt:lpstr>Nothing For Us, Without Us</vt:lpstr>
      <vt:lpstr>PowerPoint Presentation</vt:lpstr>
      <vt:lpstr>Trans Organisations and Funding</vt:lpstr>
      <vt:lpstr>PowerPoint Presentation</vt:lpstr>
      <vt:lpstr>Trans Organisations and Funding</vt:lpstr>
      <vt:lpstr>Priorities of Organistions</vt:lpstr>
      <vt:lpstr>Access to Care</vt:lpstr>
      <vt:lpstr>What Is Needed</vt:lpstr>
      <vt:lpstr>We must include</vt:lpstr>
      <vt:lpstr>PowerPoint Presentation</vt:lpstr>
      <vt:lpstr>Nothing For Us, Without Us</vt:lpstr>
    </vt:vector>
  </TitlesOfParts>
  <Company>Microsoft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marli.gutierrez@weareaptn.org</cp:lastModifiedBy>
  <cp:revision>43</cp:revision>
  <cp:lastPrinted>2017-01-16T15:31:13Z</cp:lastPrinted>
  <dcterms:created xsi:type="dcterms:W3CDTF">2017-01-13T09:09:35Z</dcterms:created>
  <dcterms:modified xsi:type="dcterms:W3CDTF">2018-07-25T05:39:19Z</dcterms:modified>
</cp:coreProperties>
</file>